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1980" y="-96"/>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GB"/>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2DA9D8A-7E18-45F2-B67F-6D2C38A6847A}" type="datetimeFigureOut">
              <a:rPr lang="en-GB" smtClean="0"/>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040938-C2E9-488C-A5C6-113A5ED76696}"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2DA9D8A-7E18-45F2-B67F-6D2C38A6847A}" type="datetimeFigureOut">
              <a:rPr lang="en-GB" smtClean="0"/>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040938-C2E9-488C-A5C6-113A5ED76696}"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2DA9D8A-7E18-45F2-B67F-6D2C38A6847A}" type="datetimeFigureOut">
              <a:rPr lang="en-GB" smtClean="0"/>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040938-C2E9-488C-A5C6-113A5ED76696}"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2DA9D8A-7E18-45F2-B67F-6D2C38A6847A}" type="datetimeFigureOut">
              <a:rPr lang="en-GB" smtClean="0"/>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040938-C2E9-488C-A5C6-113A5ED76696}"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2DA9D8A-7E18-45F2-B67F-6D2C38A6847A}" type="datetimeFigureOut">
              <a:rPr lang="en-GB" smtClean="0"/>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040938-C2E9-488C-A5C6-113A5ED76696}"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2DA9D8A-7E18-45F2-B67F-6D2C38A6847A}" type="datetimeFigureOut">
              <a:rPr lang="en-GB" smtClean="0"/>
              <a:t>08/12/2012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6040938-C2E9-488C-A5C6-113A5ED76696}"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F2DA9D8A-7E18-45F2-B67F-6D2C38A6847A}" type="datetimeFigureOut">
              <a:rPr lang="en-GB" smtClean="0"/>
              <a:t>08/12/2012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6040938-C2E9-488C-A5C6-113A5ED76696}"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2DA9D8A-7E18-45F2-B67F-6D2C38A6847A}" type="datetimeFigureOut">
              <a:rPr lang="en-GB" smtClean="0"/>
              <a:t>08/12/2012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6040938-C2E9-488C-A5C6-113A5ED76696}"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DA9D8A-7E18-45F2-B67F-6D2C38A6847A}" type="datetimeFigureOut">
              <a:rPr lang="en-GB" smtClean="0"/>
              <a:t>08/12/2012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6040938-C2E9-488C-A5C6-113A5ED76696}"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DA9D8A-7E18-45F2-B67F-6D2C38A6847A}" type="datetimeFigureOut">
              <a:rPr lang="en-GB" smtClean="0"/>
              <a:t>08/12/2012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6040938-C2E9-488C-A5C6-113A5ED76696}"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DA9D8A-7E18-45F2-B67F-6D2C38A6847A}" type="datetimeFigureOut">
              <a:rPr lang="en-GB" smtClean="0"/>
              <a:t>08/12/2012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6040938-C2E9-488C-A5C6-113A5ED76696}"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F2DA9D8A-7E18-45F2-B67F-6D2C38A6847A}" type="datetimeFigureOut">
              <a:rPr lang="en-GB" smtClean="0"/>
              <a:t>08/12/2012</a:t>
            </a:fld>
            <a:endParaRPr lang="en-GB"/>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D6040938-C2E9-488C-A5C6-113A5ED76696}"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 xmlns:p14="http://schemas.microsoft.com/office/powerpoint/2010/main" val="3571212476"/>
              </p:ext>
            </p:extLst>
          </p:nvPr>
        </p:nvGraphicFramePr>
        <p:xfrm>
          <a:off x="-603449" y="16302"/>
          <a:ext cx="7461451" cy="9127698"/>
        </p:xfrm>
        <a:graphic>
          <a:graphicData uri="http://schemas.openxmlformats.org/drawingml/2006/table">
            <a:tbl>
              <a:tblPr firstRow="1" bandRow="1">
                <a:tableStyleId>{5C22544A-7EE6-4342-B048-85BDC9FD1C3A}</a:tableStyleId>
              </a:tblPr>
              <a:tblGrid>
                <a:gridCol w="647863"/>
                <a:gridCol w="6813588"/>
              </a:tblGrid>
              <a:tr h="559592">
                <a:tc rowSpan="2">
                  <a:txBody>
                    <a:bodyPr/>
                    <a:lstStyle/>
                    <a:p>
                      <a:pPr algn="ctr"/>
                      <a:endParaRPr lang="en-GB" sz="1300" dirty="0">
                        <a:latin typeface="Candara" pitchFamily="34" charset="0"/>
                      </a:endParaRPr>
                    </a:p>
                  </a:txBody>
                  <a:tcPr marT="42203" marB="42203">
                    <a:lnR w="28575"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u="none" dirty="0" smtClean="0">
                          <a:solidFill>
                            <a:schemeClr val="tx1"/>
                          </a:solidFill>
                        </a:rPr>
                        <a:t>Question Guidance:</a:t>
                      </a:r>
                      <a:r>
                        <a:rPr lang="en-GB" sz="1600" u="none" baseline="0" dirty="0" smtClean="0">
                          <a:solidFill>
                            <a:schemeClr val="tx1"/>
                          </a:solidFill>
                        </a:rPr>
                        <a:t> The 4 and 6 mark questions</a:t>
                      </a:r>
                      <a:endParaRPr lang="en-GB" sz="1600" u="none" dirty="0" smtClean="0">
                        <a:solidFill>
                          <a:schemeClr val="tx1"/>
                        </a:solidFill>
                      </a:endParaRPr>
                    </a:p>
                  </a:txBody>
                  <a:tcPr marT="42203" marB="42203"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r h="8568106">
                <a:tc vMerge="1">
                  <a:txBody>
                    <a:bodyPr/>
                    <a:lstStyle/>
                    <a:p>
                      <a:endParaRPr lang="en-GB"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300" b="1" baseline="0" dirty="0" smtClean="0">
                        <a:latin typeface="Candara" pitchFamily="34" charset="0"/>
                      </a:endParaRPr>
                    </a:p>
                  </a:txBody>
                  <a:tcPr marT="42203" marB="42203">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bl>
          </a:graphicData>
        </a:graphic>
      </p:graphicFrame>
      <p:sp>
        <p:nvSpPr>
          <p:cNvPr id="14" name="TextBox 13"/>
          <p:cNvSpPr txBox="1"/>
          <p:nvPr/>
        </p:nvSpPr>
        <p:spPr>
          <a:xfrm>
            <a:off x="276030" y="7956376"/>
            <a:ext cx="6334022" cy="101566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If you complete boxes 1 and 3 you will only get 2 marks      		 (E Grade)</a:t>
            </a:r>
          </a:p>
          <a:p>
            <a:endParaRPr lang="en-GB" sz="1200" dirty="0" smtClean="0"/>
          </a:p>
          <a:p>
            <a:r>
              <a:rPr lang="en-GB" sz="1200" dirty="0" smtClean="0"/>
              <a:t>If you complete boxes 1 and 2 you will get 3 marks           		 (D Grade)</a:t>
            </a:r>
          </a:p>
          <a:p>
            <a:endParaRPr lang="en-GB" sz="1200" dirty="0" smtClean="0"/>
          </a:p>
          <a:p>
            <a:r>
              <a:rPr lang="en-GB" sz="1200" dirty="0" smtClean="0"/>
              <a:t>If you complete all the boxes successfully you will get 6 marks	 (B Grade)</a:t>
            </a:r>
          </a:p>
        </p:txBody>
      </p:sp>
      <p:graphicFrame>
        <p:nvGraphicFramePr>
          <p:cNvPr id="37" name="Table 36"/>
          <p:cNvGraphicFramePr>
            <a:graphicFrameLocks noGrp="1"/>
          </p:cNvGraphicFramePr>
          <p:nvPr>
            <p:extLst>
              <p:ext uri="{D42A27DB-BD31-4B8C-83A1-F6EECF244321}">
                <p14:modId xmlns="" xmlns:p14="http://schemas.microsoft.com/office/powerpoint/2010/main" val="3953702502"/>
              </p:ext>
            </p:extLst>
          </p:nvPr>
        </p:nvGraphicFramePr>
        <p:xfrm>
          <a:off x="260648" y="1706211"/>
          <a:ext cx="6324004" cy="1678744"/>
        </p:xfrm>
        <a:graphic>
          <a:graphicData uri="http://schemas.openxmlformats.org/drawingml/2006/table">
            <a:tbl>
              <a:tblPr firstRow="1" bandRow="1">
                <a:tableStyleId>{5940675A-B579-460E-94D1-54222C63F5DA}</a:tableStyleId>
              </a:tblPr>
              <a:tblGrid>
                <a:gridCol w="728661"/>
                <a:gridCol w="5595343"/>
              </a:tblGrid>
              <a:tr h="0">
                <a:tc>
                  <a:txBody>
                    <a:bodyPr/>
                    <a:lstStyle/>
                    <a:p>
                      <a:pPr algn="ctr"/>
                      <a:r>
                        <a:rPr lang="en-GB" sz="1100" dirty="0" smtClean="0"/>
                        <a:t>Point</a:t>
                      </a:r>
                      <a:r>
                        <a:rPr lang="en-GB" sz="1100" baseline="0" dirty="0" smtClean="0"/>
                        <a:t> 1</a:t>
                      </a:r>
                    </a:p>
                  </a:txBody>
                  <a:tcPr marT="42203" marB="42203">
                    <a:solidFill>
                      <a:schemeClr val="bg1"/>
                    </a:solidFill>
                  </a:tcPr>
                </a:tc>
                <a:tc>
                  <a:txBody>
                    <a:bodyPr/>
                    <a:lstStyle/>
                    <a:p>
                      <a:endParaRPr lang="en-GB" sz="1100" dirty="0" smtClean="0"/>
                    </a:p>
                    <a:p>
                      <a:endParaRPr lang="en-GB" sz="1100" dirty="0"/>
                    </a:p>
                  </a:txBody>
                  <a:tcPr marT="42203" marB="42203">
                    <a:solidFill>
                      <a:schemeClr val="bg1"/>
                    </a:solidFill>
                  </a:tcPr>
                </a:tc>
              </a:tr>
              <a:tr h="0">
                <a:tc>
                  <a:txBody>
                    <a:bodyPr/>
                    <a:lstStyle/>
                    <a:p>
                      <a:pPr algn="ctr"/>
                      <a:r>
                        <a:rPr lang="en-GB" sz="1100" dirty="0" smtClean="0"/>
                        <a:t>Point 2</a:t>
                      </a:r>
                      <a:endParaRPr lang="en-GB" sz="1100" dirty="0"/>
                    </a:p>
                  </a:txBody>
                  <a:tcPr marT="42203" marB="42203">
                    <a:solidFill>
                      <a:schemeClr val="bg1"/>
                    </a:solidFill>
                  </a:tcPr>
                </a:tc>
                <a:tc>
                  <a:txBody>
                    <a:bodyPr/>
                    <a:lstStyle/>
                    <a:p>
                      <a:endParaRPr lang="en-GB" sz="1100" dirty="0" smtClean="0"/>
                    </a:p>
                    <a:p>
                      <a:endParaRPr lang="en-GB" sz="1100" dirty="0"/>
                    </a:p>
                  </a:txBody>
                  <a:tcPr marT="42203" marB="42203">
                    <a:solidFill>
                      <a:schemeClr val="bg1"/>
                    </a:solidFill>
                  </a:tcPr>
                </a:tc>
              </a:tr>
              <a:tr h="0">
                <a:tc>
                  <a:txBody>
                    <a:bodyPr/>
                    <a:lstStyle/>
                    <a:p>
                      <a:pPr algn="ctr"/>
                      <a:r>
                        <a:rPr lang="en-GB" sz="1100" dirty="0" smtClean="0"/>
                        <a:t>Point 3</a:t>
                      </a:r>
                      <a:endParaRPr lang="en-GB" sz="1100" dirty="0"/>
                    </a:p>
                  </a:txBody>
                  <a:tcPr marT="42203" marB="42203">
                    <a:solidFill>
                      <a:schemeClr val="bg1"/>
                    </a:solidFill>
                  </a:tcPr>
                </a:tc>
                <a:tc>
                  <a:txBody>
                    <a:bodyPr/>
                    <a:lstStyle/>
                    <a:p>
                      <a:endParaRPr lang="en-GB" sz="1100" dirty="0" smtClean="0"/>
                    </a:p>
                    <a:p>
                      <a:endParaRPr lang="en-GB" sz="1100" dirty="0" smtClean="0"/>
                    </a:p>
                  </a:txBody>
                  <a:tcPr marT="42203" marB="42203">
                    <a:solidFill>
                      <a:schemeClr val="bg1"/>
                    </a:solidFill>
                  </a:tcPr>
                </a:tc>
              </a:tr>
              <a:tr h="0">
                <a:tc>
                  <a:txBody>
                    <a:bodyPr/>
                    <a:lstStyle/>
                    <a:p>
                      <a:pPr algn="ctr"/>
                      <a:r>
                        <a:rPr lang="en-GB" sz="1100" dirty="0" smtClean="0"/>
                        <a:t>Point 4</a:t>
                      </a:r>
                      <a:endParaRPr lang="en-GB" sz="1100" dirty="0"/>
                    </a:p>
                  </a:txBody>
                  <a:tcPr marT="42203" marB="42203">
                    <a:solidFill>
                      <a:schemeClr val="bg1"/>
                    </a:solidFill>
                  </a:tcPr>
                </a:tc>
                <a:tc>
                  <a:txBody>
                    <a:bodyPr/>
                    <a:lstStyle/>
                    <a:p>
                      <a:endParaRPr lang="en-GB" sz="1100" dirty="0" smtClean="0"/>
                    </a:p>
                    <a:p>
                      <a:endParaRPr lang="en-GB" sz="1100" dirty="0" smtClean="0"/>
                    </a:p>
                  </a:txBody>
                  <a:tcPr marT="42203" marB="42203">
                    <a:solidFill>
                      <a:schemeClr val="bg1"/>
                    </a:solidFill>
                  </a:tcPr>
                </a:tc>
              </a:tr>
            </a:tbl>
          </a:graphicData>
        </a:graphic>
      </p:graphicFrame>
      <p:sp>
        <p:nvSpPr>
          <p:cNvPr id="38" name="TextBox 37"/>
          <p:cNvSpPr txBox="1"/>
          <p:nvPr/>
        </p:nvSpPr>
        <p:spPr>
          <a:xfrm>
            <a:off x="260648" y="3763069"/>
            <a:ext cx="6324004" cy="27699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If you complete all four boxes = 4 marks			(Grade C)</a:t>
            </a:r>
            <a:endParaRPr lang="en-GB" sz="1200" dirty="0"/>
          </a:p>
        </p:txBody>
      </p:sp>
      <p:sp>
        <p:nvSpPr>
          <p:cNvPr id="2" name="TextBox 1"/>
          <p:cNvSpPr txBox="1"/>
          <p:nvPr/>
        </p:nvSpPr>
        <p:spPr>
          <a:xfrm>
            <a:off x="260648" y="3491881"/>
            <a:ext cx="6324004" cy="276999"/>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b="1" dirty="0" smtClean="0"/>
              <a:t>Getting the Marks</a:t>
            </a:r>
            <a:endParaRPr lang="en-GB" sz="1200" b="1" dirty="0"/>
          </a:p>
        </p:txBody>
      </p:sp>
      <p:sp>
        <p:nvSpPr>
          <p:cNvPr id="6" name="TextBox 5"/>
          <p:cNvSpPr txBox="1"/>
          <p:nvPr/>
        </p:nvSpPr>
        <p:spPr>
          <a:xfrm>
            <a:off x="260648" y="1427381"/>
            <a:ext cx="6336704" cy="27699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Structuring an Answer</a:t>
            </a:r>
            <a:endParaRPr lang="en-GB" sz="1200" dirty="0"/>
          </a:p>
        </p:txBody>
      </p:sp>
      <p:sp>
        <p:nvSpPr>
          <p:cNvPr id="7" name="TextBox 6"/>
          <p:cNvSpPr txBox="1"/>
          <p:nvPr/>
        </p:nvSpPr>
        <p:spPr>
          <a:xfrm>
            <a:off x="260648" y="756720"/>
            <a:ext cx="6313986"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No explanations, no judgement or specific skills need to be shown. You just need to give 4 detailed points. You can bullet point the answer. It is worth 4 marks, surprisingly.</a:t>
            </a:r>
            <a:endParaRPr lang="en-GB" sz="1200" dirty="0"/>
          </a:p>
        </p:txBody>
      </p:sp>
      <p:pic>
        <p:nvPicPr>
          <p:cNvPr id="2050" name="Picture 2" descr="http://devongeography.files.wordpress.com/2012/08/ocr22.gi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805264" y="81742"/>
            <a:ext cx="936104" cy="423124"/>
          </a:xfrm>
          <a:prstGeom prst="rect">
            <a:avLst/>
          </a:prstGeom>
          <a:noFill/>
          <a:extLst>
            <a:ext uri="{909E8E84-426E-40DD-AFC4-6F175D3DCCD1}">
              <a14:hiddenFill xmlns="" xmlns:a14="http://schemas.microsoft.com/office/drawing/2010/main">
                <a:solidFill>
                  <a:srgbClr val="FFFFFF"/>
                </a:solidFill>
              </a14:hiddenFill>
            </a:ext>
          </a:extLst>
        </p:spPr>
      </p:pic>
      <p:graphicFrame>
        <p:nvGraphicFramePr>
          <p:cNvPr id="9" name="Table 8"/>
          <p:cNvGraphicFramePr>
            <a:graphicFrameLocks noGrp="1"/>
          </p:cNvGraphicFramePr>
          <p:nvPr>
            <p:extLst>
              <p:ext uri="{D42A27DB-BD31-4B8C-83A1-F6EECF244321}">
                <p14:modId xmlns="" xmlns:p14="http://schemas.microsoft.com/office/powerpoint/2010/main" val="3953702502"/>
              </p:ext>
            </p:extLst>
          </p:nvPr>
        </p:nvGraphicFramePr>
        <p:xfrm>
          <a:off x="260648" y="5233459"/>
          <a:ext cx="6334022" cy="2349304"/>
        </p:xfrm>
        <a:graphic>
          <a:graphicData uri="http://schemas.openxmlformats.org/drawingml/2006/table">
            <a:tbl>
              <a:tblPr firstRow="1" bandRow="1">
                <a:tableStyleId>{5940675A-B579-460E-94D1-54222C63F5DA}</a:tableStyleId>
              </a:tblPr>
              <a:tblGrid>
                <a:gridCol w="1083890"/>
                <a:gridCol w="5250132"/>
              </a:tblGrid>
              <a:tr h="0">
                <a:tc>
                  <a:txBody>
                    <a:bodyPr/>
                    <a:lstStyle/>
                    <a:p>
                      <a:pPr algn="ctr"/>
                      <a:r>
                        <a:rPr lang="en-GB" sz="1100" dirty="0" smtClean="0"/>
                        <a:t>Point</a:t>
                      </a:r>
                      <a:r>
                        <a:rPr lang="en-GB" sz="1100" baseline="0" dirty="0" smtClean="0"/>
                        <a:t> 1</a:t>
                      </a:r>
                    </a:p>
                  </a:txBody>
                  <a:tcPr marT="42203" marB="42203">
                    <a:solidFill>
                      <a:schemeClr val="bg1"/>
                    </a:solidFill>
                  </a:tcPr>
                </a:tc>
                <a:tc>
                  <a:txBody>
                    <a:bodyPr/>
                    <a:lstStyle/>
                    <a:p>
                      <a:endParaRPr lang="en-GB" sz="1100" dirty="0" smtClean="0"/>
                    </a:p>
                    <a:p>
                      <a:endParaRPr lang="en-GB" sz="1100" dirty="0"/>
                    </a:p>
                  </a:txBody>
                  <a:tcPr marT="42203" marB="42203">
                    <a:solidFill>
                      <a:schemeClr val="bg1"/>
                    </a:solidFill>
                  </a:tcPr>
                </a:tc>
              </a:tr>
              <a:tr h="0">
                <a:tc>
                  <a:txBody>
                    <a:bodyPr/>
                    <a:lstStyle/>
                    <a:p>
                      <a:pPr algn="ctr"/>
                      <a:r>
                        <a:rPr lang="en-GB" sz="1100" dirty="0" smtClean="0"/>
                        <a:t>Explanation (how that</a:t>
                      </a:r>
                      <a:r>
                        <a:rPr lang="en-GB" sz="1100" baseline="0" dirty="0" smtClean="0"/>
                        <a:t> point links to the question)</a:t>
                      </a:r>
                      <a:endParaRPr lang="en-GB" sz="1100" dirty="0"/>
                    </a:p>
                  </a:txBody>
                  <a:tcPr marT="42203" marB="42203">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dirty="0" smtClean="0"/>
                        <a:t>This shows that...</a:t>
                      </a:r>
                    </a:p>
                    <a:p>
                      <a:endParaRPr lang="en-GB" sz="1100" dirty="0" smtClean="0"/>
                    </a:p>
                    <a:p>
                      <a:endParaRPr lang="en-GB" sz="1100" dirty="0" smtClean="0"/>
                    </a:p>
                    <a:p>
                      <a:endParaRPr lang="en-GB" sz="1100" dirty="0"/>
                    </a:p>
                  </a:txBody>
                  <a:tcPr marT="42203" marB="42203">
                    <a:solidFill>
                      <a:schemeClr val="bg1"/>
                    </a:solidFill>
                  </a:tcPr>
                </a:tc>
              </a:tr>
              <a:tr h="0">
                <a:tc>
                  <a:txBody>
                    <a:bodyPr/>
                    <a:lstStyle/>
                    <a:p>
                      <a:pPr algn="ctr"/>
                      <a:r>
                        <a:rPr lang="en-GB" sz="1100" dirty="0" smtClean="0"/>
                        <a:t>Point 2</a:t>
                      </a:r>
                      <a:endParaRPr lang="en-GB" sz="1100" dirty="0"/>
                    </a:p>
                  </a:txBody>
                  <a:tcPr marT="42203" marB="42203">
                    <a:solidFill>
                      <a:schemeClr val="bg1"/>
                    </a:solidFill>
                  </a:tcPr>
                </a:tc>
                <a:tc>
                  <a:txBody>
                    <a:bodyPr/>
                    <a:lstStyle/>
                    <a:p>
                      <a:endParaRPr lang="en-GB" sz="1100" dirty="0" smtClean="0"/>
                    </a:p>
                    <a:p>
                      <a:endParaRPr lang="en-GB" sz="1100" dirty="0" smtClean="0"/>
                    </a:p>
                  </a:txBody>
                  <a:tcPr marT="42203" marB="42203">
                    <a:solidFill>
                      <a:schemeClr val="bg1"/>
                    </a:solidFill>
                  </a:tcPr>
                </a:tc>
              </a:tr>
              <a:tr h="0">
                <a:tc>
                  <a:txBody>
                    <a:bodyPr/>
                    <a:lstStyle/>
                    <a:p>
                      <a:pPr algn="ctr"/>
                      <a:r>
                        <a:rPr lang="en-GB" sz="1100" dirty="0" smtClean="0"/>
                        <a:t>Explanation (how that</a:t>
                      </a:r>
                      <a:r>
                        <a:rPr lang="en-GB" sz="1100" baseline="0" dirty="0" smtClean="0"/>
                        <a:t> point links to the question)</a:t>
                      </a:r>
                      <a:endParaRPr lang="en-GB" sz="1100" dirty="0"/>
                    </a:p>
                  </a:txBody>
                  <a:tcPr marT="42203" marB="42203">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dirty="0" smtClean="0"/>
                        <a:t>This shows that...</a:t>
                      </a:r>
                    </a:p>
                    <a:p>
                      <a:endParaRPr lang="en-GB" sz="1100" dirty="0" smtClean="0"/>
                    </a:p>
                    <a:p>
                      <a:endParaRPr lang="en-GB" sz="1100" dirty="0" smtClean="0"/>
                    </a:p>
                    <a:p>
                      <a:endParaRPr lang="en-GB" sz="1100" dirty="0" smtClean="0"/>
                    </a:p>
                  </a:txBody>
                  <a:tcPr marT="42203" marB="42203">
                    <a:solidFill>
                      <a:schemeClr val="bg1"/>
                    </a:solidFill>
                  </a:tcPr>
                </a:tc>
              </a:tr>
            </a:tbl>
          </a:graphicData>
        </a:graphic>
      </p:graphicFrame>
      <p:sp>
        <p:nvSpPr>
          <p:cNvPr id="11" name="TextBox 10"/>
          <p:cNvSpPr txBox="1"/>
          <p:nvPr/>
        </p:nvSpPr>
        <p:spPr>
          <a:xfrm>
            <a:off x="260648" y="7696220"/>
            <a:ext cx="6334022" cy="276999"/>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b="1" dirty="0" smtClean="0"/>
              <a:t>Getting the Marks</a:t>
            </a:r>
            <a:endParaRPr lang="en-GB" sz="1200" b="1" dirty="0"/>
          </a:p>
        </p:txBody>
      </p:sp>
      <p:sp>
        <p:nvSpPr>
          <p:cNvPr id="12" name="TextBox 11"/>
          <p:cNvSpPr txBox="1"/>
          <p:nvPr/>
        </p:nvSpPr>
        <p:spPr>
          <a:xfrm>
            <a:off x="260648" y="4959965"/>
            <a:ext cx="6334022" cy="27699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Structuring an Answer</a:t>
            </a:r>
            <a:endParaRPr lang="en-GB" sz="1200" dirty="0"/>
          </a:p>
        </p:txBody>
      </p:sp>
      <p:sp>
        <p:nvSpPr>
          <p:cNvPr id="13" name="TextBox 12"/>
          <p:cNvSpPr txBox="1"/>
          <p:nvPr/>
        </p:nvSpPr>
        <p:spPr>
          <a:xfrm>
            <a:off x="250630" y="4283968"/>
            <a:ext cx="6334022"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Two points need to be explained. This answer only requires two pieces of factual evidence but the focus is on linking that evidence to the issue in the question. Six marks.</a:t>
            </a:r>
            <a:endParaRPr lang="en-GB" sz="1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0" y="22549"/>
          <a:ext cx="7461448" cy="9121451"/>
        </p:xfrm>
        <a:graphic>
          <a:graphicData uri="http://schemas.openxmlformats.org/drawingml/2006/table">
            <a:tbl>
              <a:tblPr firstRow="1" bandRow="1">
                <a:tableStyleId>{5C22544A-7EE6-4342-B048-85BDC9FD1C3A}</a:tableStyleId>
              </a:tblPr>
              <a:tblGrid>
                <a:gridCol w="6864488"/>
                <a:gridCol w="596960"/>
              </a:tblGrid>
              <a:tr h="9121451">
                <a:tc>
                  <a:txBody>
                    <a:bodyPr/>
                    <a:lstStyle/>
                    <a:p>
                      <a:pPr algn="ctr"/>
                      <a:endParaRPr lang="en-GB" sz="120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400" b="1" dirty="0" smtClean="0">
                        <a:latin typeface="Candara"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i="0" u="none" strike="noStrike" cap="none" normalizeH="0" baseline="0" dirty="0" smtClean="0">
                        <a:ln>
                          <a:noFill/>
                        </a:ln>
                        <a:solidFill>
                          <a:schemeClr val="tx1"/>
                        </a:solidFill>
                        <a:effectLst/>
                        <a:latin typeface="Candara" pitchFamily="34" charset="0"/>
                      </a:endParaRPr>
                    </a:p>
                  </a:txBody>
                  <a:tcPr anchor="ctr">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bg1"/>
                    </a:solidFill>
                  </a:tcPr>
                </a:tc>
              </a:tr>
            </a:tbl>
          </a:graphicData>
        </a:graphic>
      </p:graphicFrame>
      <p:sp>
        <p:nvSpPr>
          <p:cNvPr id="12" name="TextBox 11"/>
          <p:cNvSpPr txBox="1"/>
          <p:nvPr/>
        </p:nvSpPr>
        <p:spPr>
          <a:xfrm>
            <a:off x="2204864" y="242228"/>
            <a:ext cx="2009140" cy="369332"/>
          </a:xfrm>
          <a:prstGeom prst="rect">
            <a:avLst/>
          </a:prstGeom>
          <a:noFill/>
        </p:spPr>
        <p:txBody>
          <a:bodyPr wrap="none" rtlCol="0">
            <a:spAutoFit/>
          </a:bodyPr>
          <a:lstStyle/>
          <a:p>
            <a:r>
              <a:rPr lang="en-GB" b="1" dirty="0" smtClean="0"/>
              <a:t>Example Questions</a:t>
            </a:r>
            <a:endParaRPr lang="en-GB" b="1" dirty="0"/>
          </a:p>
        </p:txBody>
      </p:sp>
      <p:sp>
        <p:nvSpPr>
          <p:cNvPr id="10" name="TextBox 9"/>
          <p:cNvSpPr txBox="1"/>
          <p:nvPr/>
        </p:nvSpPr>
        <p:spPr>
          <a:xfrm>
            <a:off x="188640" y="755576"/>
            <a:ext cx="5904656" cy="276999"/>
          </a:xfrm>
          <a:prstGeom prst="rect">
            <a:avLst/>
          </a:prstGeom>
          <a:noFill/>
        </p:spPr>
        <p:txBody>
          <a:bodyPr wrap="square" rtlCol="0">
            <a:spAutoFit/>
          </a:bodyPr>
          <a:lstStyle/>
          <a:p>
            <a:r>
              <a:rPr lang="en-GB" sz="1200" b="1" dirty="0" smtClean="0"/>
              <a:t>In what ways did the League of Nations aim to deal with disputes between countries?   (4)</a:t>
            </a:r>
            <a:endParaRPr lang="en-GB" sz="1200" dirty="0"/>
          </a:p>
        </p:txBody>
      </p:sp>
      <p:sp>
        <p:nvSpPr>
          <p:cNvPr id="11" name="TextBox 10"/>
          <p:cNvSpPr txBox="1"/>
          <p:nvPr/>
        </p:nvSpPr>
        <p:spPr>
          <a:xfrm>
            <a:off x="260648" y="1043608"/>
            <a:ext cx="6336704" cy="1754326"/>
          </a:xfrm>
          <a:prstGeom prst="rect">
            <a:avLst/>
          </a:prstGeom>
          <a:noFill/>
          <a:ln>
            <a:solidFill>
              <a:schemeClr val="tx1"/>
            </a:solidFill>
          </a:ln>
        </p:spPr>
        <p:txBody>
          <a:bodyPr wrap="square" rtlCol="0">
            <a:spAutoFit/>
          </a:bodyPr>
          <a:lstStyle/>
          <a:p>
            <a:r>
              <a:rPr lang="en-GB" sz="1200" b="1" dirty="0" smtClean="0"/>
              <a:t>One mark for each relevant aim; additional mark for supporting detail. 4 marks</a:t>
            </a:r>
          </a:p>
          <a:p>
            <a:pPr lvl="1"/>
            <a:r>
              <a:rPr lang="en-GB" sz="1200" dirty="0" smtClean="0"/>
              <a:t>e.g. </a:t>
            </a:r>
            <a:r>
              <a:rPr lang="en-GB" sz="1200" i="1" dirty="0" smtClean="0"/>
              <a:t>‘The League offered an opportunity for countries to talk.’</a:t>
            </a:r>
          </a:p>
          <a:p>
            <a:pPr lvl="1"/>
            <a:r>
              <a:rPr lang="en-GB" sz="1200" i="1" dirty="0" smtClean="0"/>
              <a:t>‘Through the International Court of Justice.’</a:t>
            </a:r>
          </a:p>
          <a:p>
            <a:pPr lvl="1"/>
            <a:r>
              <a:rPr lang="en-GB" sz="1200" i="1" dirty="0" smtClean="0"/>
              <a:t>‘By encouraging nations to disarm.’</a:t>
            </a:r>
          </a:p>
          <a:p>
            <a:pPr lvl="1"/>
            <a:r>
              <a:rPr lang="en-GB" sz="1200" i="1" dirty="0" smtClean="0"/>
              <a:t>‘The League could put pressure on the guilty country, bringing world opinion against it. (Collective security)’</a:t>
            </a:r>
          </a:p>
          <a:p>
            <a:pPr lvl="1"/>
            <a:r>
              <a:rPr lang="en-GB" sz="1200" i="1" dirty="0" smtClean="0"/>
              <a:t>‘Members could refuse to trade with the guilty country (economic sanctions).’</a:t>
            </a:r>
          </a:p>
          <a:p>
            <a:pPr lvl="1"/>
            <a:r>
              <a:rPr lang="en-GB" sz="1200" i="1" dirty="0" smtClean="0"/>
              <a:t>‘The armed forces of member countries could be joined together and used against the aggressor (military force).’</a:t>
            </a:r>
            <a:endParaRPr lang="en-GB" sz="1200" i="1" dirty="0"/>
          </a:p>
        </p:txBody>
      </p:sp>
      <p:sp>
        <p:nvSpPr>
          <p:cNvPr id="13" name="TextBox 12"/>
          <p:cNvSpPr txBox="1"/>
          <p:nvPr/>
        </p:nvSpPr>
        <p:spPr>
          <a:xfrm>
            <a:off x="260648" y="2915816"/>
            <a:ext cx="5949280" cy="276999"/>
          </a:xfrm>
          <a:prstGeom prst="rect">
            <a:avLst/>
          </a:prstGeom>
          <a:noFill/>
        </p:spPr>
        <p:txBody>
          <a:bodyPr wrap="square" rtlCol="0">
            <a:spAutoFit/>
          </a:bodyPr>
          <a:lstStyle/>
          <a:p>
            <a:r>
              <a:rPr lang="en-GB" sz="1200" b="1" dirty="0" smtClean="0"/>
              <a:t>Explain why the League had some successes in the 1920s.			  (6)</a:t>
            </a:r>
            <a:endParaRPr lang="en-GB" sz="1200" dirty="0"/>
          </a:p>
        </p:txBody>
      </p:sp>
      <p:sp>
        <p:nvSpPr>
          <p:cNvPr id="14" name="TextBox 13"/>
          <p:cNvSpPr txBox="1"/>
          <p:nvPr/>
        </p:nvSpPr>
        <p:spPr>
          <a:xfrm>
            <a:off x="260648" y="3203848"/>
            <a:ext cx="6336704" cy="5447645"/>
          </a:xfrm>
          <a:prstGeom prst="rect">
            <a:avLst/>
          </a:prstGeom>
          <a:noFill/>
          <a:ln>
            <a:solidFill>
              <a:schemeClr val="tx1"/>
            </a:solidFill>
          </a:ln>
        </p:spPr>
        <p:txBody>
          <a:bodyPr wrap="square" rtlCol="0">
            <a:spAutoFit/>
          </a:bodyPr>
          <a:lstStyle/>
          <a:p>
            <a:r>
              <a:rPr lang="en-GB" sz="1200" b="1" dirty="0" smtClean="0"/>
              <a:t>Level 1 General answer lacking specific contextual knowledge 1</a:t>
            </a:r>
          </a:p>
          <a:p>
            <a:r>
              <a:rPr lang="en-GB" sz="1200" dirty="0" smtClean="0"/>
              <a:t>               </a:t>
            </a:r>
            <a:r>
              <a:rPr lang="en-GB" sz="1200" i="1" dirty="0" smtClean="0"/>
              <a:t>e.g. ‘It aided peace.’</a:t>
            </a:r>
          </a:p>
          <a:p>
            <a:r>
              <a:rPr lang="en-GB" sz="1200" i="1" dirty="0" smtClean="0"/>
              <a:t>               Lists successes without comment.</a:t>
            </a:r>
          </a:p>
          <a:p>
            <a:r>
              <a:rPr lang="en-GB" sz="1200" b="1" dirty="0" smtClean="0"/>
              <a:t>Level 2 Identifies AND/OR describes why 2-3</a:t>
            </a:r>
          </a:p>
          <a:p>
            <a:r>
              <a:rPr lang="en-GB" sz="1200" b="1" dirty="0" smtClean="0"/>
              <a:t>(One mark for each)</a:t>
            </a:r>
          </a:p>
          <a:p>
            <a:r>
              <a:rPr lang="en-GB" sz="1200" i="1" dirty="0" smtClean="0"/>
              <a:t>              e.g. ‘Because its decisions were accepted.’</a:t>
            </a:r>
          </a:p>
          <a:p>
            <a:pPr lvl="1"/>
            <a:r>
              <a:rPr lang="en-GB" sz="1200" i="1" dirty="0" smtClean="0"/>
              <a:t>‘Disputes were often between smaller countries.’</a:t>
            </a:r>
          </a:p>
          <a:p>
            <a:pPr lvl="1"/>
            <a:r>
              <a:rPr lang="en-GB" sz="1200" i="1" dirty="0" smtClean="0"/>
              <a:t>‘Many saw it as doing humanitarian work.’</a:t>
            </a:r>
          </a:p>
          <a:p>
            <a:pPr lvl="1"/>
            <a:r>
              <a:rPr lang="en-GB" sz="1200" i="1" dirty="0" smtClean="0"/>
              <a:t>Candidates may describe the successes without any indication of why it was a success.</a:t>
            </a:r>
          </a:p>
          <a:p>
            <a:pPr lvl="1"/>
            <a:r>
              <a:rPr lang="en-GB" sz="1200" i="1" dirty="0" smtClean="0"/>
              <a:t>This may well include reference to the Aaland Islands, Greek-Bulgarian War and Upper</a:t>
            </a:r>
          </a:p>
          <a:p>
            <a:pPr lvl="1"/>
            <a:r>
              <a:rPr lang="en-GB" sz="1200" i="1" dirty="0" smtClean="0"/>
              <a:t>Silesia. Allow marks in this level for this approach.</a:t>
            </a:r>
          </a:p>
          <a:p>
            <a:r>
              <a:rPr lang="en-GB" sz="1200" b="1" dirty="0" smtClean="0"/>
              <a:t>Level 3 Explains why 3-6 (One explained reason 3-4 marks; two or more explained reasons</a:t>
            </a:r>
          </a:p>
          <a:p>
            <a:r>
              <a:rPr lang="en-GB" sz="1200" b="1" dirty="0" smtClean="0"/>
              <a:t>4-6 marks.)</a:t>
            </a:r>
          </a:p>
          <a:p>
            <a:pPr lvl="1"/>
            <a:r>
              <a:rPr lang="en-GB" sz="1200" i="1" dirty="0" smtClean="0"/>
              <a:t>e.g. ‘Early successes of the League gave nations confidence and they wanted it to work.</a:t>
            </a:r>
          </a:p>
          <a:p>
            <a:pPr lvl="1"/>
            <a:r>
              <a:rPr lang="en-GB" sz="1200" i="1" dirty="0" smtClean="0"/>
              <a:t>Most of the disputes in this period involved smaller nations and they accepted more readily</a:t>
            </a:r>
          </a:p>
          <a:p>
            <a:pPr lvl="1"/>
            <a:r>
              <a:rPr lang="en-GB" sz="1200" i="1" dirty="0" smtClean="0"/>
              <a:t>the L of N judgement.’</a:t>
            </a:r>
          </a:p>
          <a:p>
            <a:pPr lvl="1"/>
            <a:r>
              <a:rPr lang="en-GB" sz="1200" i="1" dirty="0" smtClean="0"/>
              <a:t>‘War had just ended and countries did not want more hostility. Countries such as</a:t>
            </a:r>
          </a:p>
          <a:p>
            <a:pPr lvl="1"/>
            <a:r>
              <a:rPr lang="en-GB" sz="1200" i="1" dirty="0" smtClean="0"/>
              <a:t>Germany and Japan were not powerful and were not a problem.’</a:t>
            </a:r>
          </a:p>
          <a:p>
            <a:pPr lvl="1"/>
            <a:r>
              <a:rPr lang="en-GB" sz="1200" i="1" dirty="0" smtClean="0"/>
              <a:t>‘Finland and Sweden were in dispute over the Aaland Islands (1920). The League studied</a:t>
            </a:r>
          </a:p>
          <a:p>
            <a:pPr lvl="1"/>
            <a:r>
              <a:rPr lang="en-GB" sz="1200" i="1" dirty="0" smtClean="0"/>
              <a:t>the case made a ruling and both countries accepted the League’s decision.’</a:t>
            </a:r>
          </a:p>
          <a:p>
            <a:pPr lvl="1"/>
            <a:r>
              <a:rPr lang="en-GB" sz="1200" i="1" dirty="0" smtClean="0"/>
              <a:t>‘In the Greek – Bulgarian border dispute both sides stopped fighting. The Greeks were</a:t>
            </a:r>
          </a:p>
          <a:p>
            <a:pPr lvl="1"/>
            <a:r>
              <a:rPr lang="en-GB" sz="1200" i="1" dirty="0" smtClean="0"/>
              <a:t>fined. Both sides obeyed the League’s orders.’</a:t>
            </a:r>
          </a:p>
          <a:p>
            <a:pPr lvl="1"/>
            <a:r>
              <a:rPr lang="en-GB" sz="1200" i="1" dirty="0" smtClean="0"/>
              <a:t>‘The League was in a position to deal with humanitarian problems. The war had left</a:t>
            </a:r>
          </a:p>
          <a:p>
            <a:pPr lvl="1"/>
            <a:r>
              <a:rPr lang="en-GB" sz="1200" i="1" dirty="0" smtClean="0"/>
              <a:t>thousands of refugees and former prisoners of war in refugee camps. The League did</a:t>
            </a:r>
          </a:p>
          <a:p>
            <a:pPr lvl="1"/>
            <a:r>
              <a:rPr lang="en-GB" sz="1200" i="1" dirty="0" smtClean="0"/>
              <a:t>tremendous work in getting them back to their homelands.’</a:t>
            </a:r>
          </a:p>
          <a:p>
            <a:pPr lvl="1"/>
            <a:r>
              <a:rPr lang="en-GB" sz="1200" i="1" dirty="0" smtClean="0"/>
              <a:t>‘The L of N was able to help prevent the collapse of the Austrian and Hungarian</a:t>
            </a:r>
          </a:p>
          <a:p>
            <a:pPr lvl="1"/>
            <a:r>
              <a:rPr lang="en-GB" sz="1200" i="1" dirty="0" smtClean="0"/>
              <a:t>economies by arranging international financial help.’</a:t>
            </a:r>
          </a:p>
          <a:p>
            <a:pPr lvl="1"/>
            <a:r>
              <a:rPr lang="en-GB" sz="1200" i="1" dirty="0" smtClean="0"/>
              <a:t>‘The L of N prevented the collapse of the Austrian and Hungarian economies by arranging</a:t>
            </a:r>
          </a:p>
          <a:p>
            <a:pPr lvl="1"/>
            <a:r>
              <a:rPr lang="en-GB" sz="1200" i="1" dirty="0" smtClean="0"/>
              <a:t>international financial help.’</a:t>
            </a:r>
            <a:endParaRPr lang="en-GB" sz="1200" i="1" dirty="0"/>
          </a:p>
        </p:txBody>
      </p:sp>
    </p:spTree>
    <p:extLst>
      <p:ext uri="{BB962C8B-B14F-4D97-AF65-F5344CB8AC3E}">
        <p14:creationId xmlns="" xmlns:p14="http://schemas.microsoft.com/office/powerpoint/2010/main" val="40483004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615</Words>
  <Application>Microsoft Office PowerPoint</Application>
  <PresentationFormat>On-screen Show (4:3)</PresentationFormat>
  <Paragraphs>72</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Slide 1</vt:lpstr>
      <vt:lpstr>Slide 2</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grt2</dc:creator>
  <cp:lastModifiedBy>grt2</cp:lastModifiedBy>
  <cp:revision>1</cp:revision>
  <dcterms:created xsi:type="dcterms:W3CDTF">2012-12-08T17:42:45Z</dcterms:created>
  <dcterms:modified xsi:type="dcterms:W3CDTF">2012-12-08T17:43:00Z</dcterms:modified>
</cp:coreProperties>
</file>